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7"/>
  </p:notesMasterIdLst>
  <p:sldIdLst>
    <p:sldId id="256" r:id="rId2"/>
    <p:sldId id="272" r:id="rId3"/>
    <p:sldId id="257" r:id="rId4"/>
    <p:sldId id="258" r:id="rId5"/>
    <p:sldId id="270" r:id="rId6"/>
    <p:sldId id="268" r:id="rId7"/>
    <p:sldId id="271" r:id="rId8"/>
    <p:sldId id="264" r:id="rId9"/>
    <p:sldId id="266" r:id="rId10"/>
    <p:sldId id="273" r:id="rId11"/>
    <p:sldId id="274" r:id="rId12"/>
    <p:sldId id="275" r:id="rId13"/>
    <p:sldId id="276" r:id="rId14"/>
    <p:sldId id="277" r:id="rId15"/>
    <p:sldId id="261" r:id="rId16"/>
  </p:sldIdLst>
  <p:sldSz cx="9144000" cy="5143500" type="screen16x9"/>
  <p:notesSz cx="6858000" cy="9144000"/>
  <p:embeddedFontLst>
    <p:embeddedFont>
      <p:font typeface="Noto Sans" panose="020B0604020202020204" charset="0"/>
      <p:regular r:id="rId18"/>
      <p:bold r:id="rId19"/>
      <p:italic r:id="rId20"/>
      <p:boldItalic r:id="rId21"/>
    </p:embeddedFont>
    <p:embeddedFont>
      <p:font typeface="Noto Sans Medium" panose="020B0604020202020204" charset="0"/>
      <p:regular r:id="rId22"/>
      <p:bold r:id="rId23"/>
      <p:italic r:id="rId24"/>
      <p:boldItalic r:id="rId25"/>
    </p:embeddedFont>
    <p:embeddedFont>
      <p:font typeface="Nunito" panose="020B0604020202020204" charset="0"/>
      <p:regular r:id="rId26"/>
      <p:bold r:id="rId27"/>
      <p:italic r:id="rId28"/>
      <p:boldItalic r:id="rId29"/>
    </p:embeddedFont>
    <p:embeddedFont>
      <p:font typeface="Nunito SemiBold" panose="020B060402020202020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444" userDrawn="1">
          <p15:clr>
            <a:srgbClr val="A4A3A4"/>
          </p15:clr>
        </p15:guide>
        <p15:guide id="2" pos="540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bul, Md Mehran" initials="AMM" lastIdx="1" clrIdx="0">
    <p:extLst>
      <p:ext uri="{19B8F6BF-5375-455C-9EA6-DF929625EA0E}">
        <p15:presenceInfo xmlns:p15="http://schemas.microsoft.com/office/powerpoint/2012/main" userId="S-1-5-21-1407069837-2091007605-538272213-4610336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408" y="64"/>
      </p:cViewPr>
      <p:guideLst>
        <p:guide orient="horz" pos="444"/>
        <p:guide pos="54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media/image1.png>
</file>

<file path=ppt/media/image10.png>
</file>

<file path=ppt/media/image11.png>
</file>

<file path=ppt/media/image12.wmf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06a2cf614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06a2cf614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b8e204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b8e2048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b8e204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b8e2048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5731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b8e204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b8e2048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77410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b8e204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b8e2048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680439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5842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06b8e2048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06b8e2048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322181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06aa094e99_4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06aa094e99_4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3" Type="http://schemas.openxmlformats.org/officeDocument/2006/relationships/image" Target="../media/image1.png"/><Relationship Id="rId7" Type="http://schemas.openxmlformats.org/officeDocument/2006/relationships/image" Target="../media/image12.wmf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14.wmf"/><Relationship Id="rId5" Type="http://schemas.openxmlformats.org/officeDocument/2006/relationships/hyperlink" Target="https://skubotics.in/rojgaar/" TargetMode="External"/><Relationship Id="rId10" Type="http://schemas.openxmlformats.org/officeDocument/2006/relationships/oleObject" Target="../embeddings/oleObject3.bin"/><Relationship Id="rId4" Type="http://schemas.openxmlformats.org/officeDocument/2006/relationships/image" Target="../media/image3.png"/><Relationship Id="rId9" Type="http://schemas.openxmlformats.org/officeDocument/2006/relationships/image" Target="../media/image13.w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openxmlformats.org/officeDocument/2006/relationships/image" Target="../media/image3.png"/><Relationship Id="rId7" Type="http://schemas.openxmlformats.org/officeDocument/2006/relationships/slide" Target="slide6.xml"/><Relationship Id="rId12" Type="http://schemas.openxmlformats.org/officeDocument/2006/relationships/slide" Target="slide1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11" Type="http://schemas.openxmlformats.org/officeDocument/2006/relationships/slide" Target="slide10.xml"/><Relationship Id="rId5" Type="http://schemas.openxmlformats.org/officeDocument/2006/relationships/slide" Target="slide4.xml"/><Relationship Id="rId10" Type="http://schemas.openxmlformats.org/officeDocument/2006/relationships/slide" Target="slide9.xml"/><Relationship Id="rId4" Type="http://schemas.openxmlformats.org/officeDocument/2006/relationships/slide" Target="slide3.xml"/><Relationship Id="rId9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mailto:sahatunir@gmail.com" TargetMode="External"/><Relationship Id="rId3" Type="http://schemas.openxmlformats.org/officeDocument/2006/relationships/image" Target="../media/image1.png"/><Relationship Id="rId7" Type="http://schemas.openxmlformats.org/officeDocument/2006/relationships/hyperlink" Target="mailto:mehrukh007@gmail.com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mailto:sharique.azim@gmail.com" TargetMode="External"/><Relationship Id="rId5" Type="http://schemas.openxmlformats.org/officeDocument/2006/relationships/hyperlink" Target="mailto:rupk007@gmail.com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slide" Target="slide6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slide" Target="slide5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yourstory.com/2021/12/the-future-of-blue-collar-jobs-in-india-2022-and-b#:~:text=Blue%2Dcollar%20workers%20comprise%20a%20large%20percentage%20of%20India's%20total,and%20real%20estate%2C%20manufacturing%20and" TargetMode="External"/><Relationship Id="rId4" Type="http://schemas.openxmlformats.org/officeDocument/2006/relationships/hyperlink" Target="https://yourstory.com/2021/12/the-future-of-blue-collar-jobs-in-india-2022-and-b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 amt="66000"/>
          </a:blip>
          <a:srcRect l="1283" t="27095" b="15268"/>
          <a:stretch/>
        </p:blipFill>
        <p:spPr>
          <a:xfrm>
            <a:off x="-3650" y="0"/>
            <a:ext cx="91513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3238500" y="188200"/>
            <a:ext cx="2667000" cy="439500"/>
          </a:xfrm>
          <a:prstGeom prst="rect">
            <a:avLst/>
          </a:prstGeom>
          <a:solidFill>
            <a:srgbClr val="001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7325" y="1069750"/>
            <a:ext cx="9144000" cy="1348200"/>
          </a:xfrm>
          <a:prstGeom prst="rect">
            <a:avLst/>
          </a:prstGeom>
          <a:solidFill>
            <a:srgbClr val="001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8025" y="255200"/>
            <a:ext cx="888025" cy="305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8" name="Google Shape;58;p13"/>
          <p:cNvCxnSpPr/>
          <p:nvPr/>
        </p:nvCxnSpPr>
        <p:spPr>
          <a:xfrm>
            <a:off x="4553700" y="265000"/>
            <a:ext cx="0" cy="285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9" name="Google Shape;59;p13"/>
          <p:cNvPicPr preferRelativeResize="0"/>
          <p:nvPr/>
        </p:nvPicPr>
        <p:blipFill rotWithShape="1">
          <a:blip r:embed="rId5">
            <a:alphaModFix/>
          </a:blip>
          <a:srcRect l="-610" t="-7804" r="610" b="-3368"/>
          <a:stretch/>
        </p:blipFill>
        <p:spPr>
          <a:xfrm>
            <a:off x="812575" y="1107663"/>
            <a:ext cx="7152499" cy="12528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>
            <a:off x="2520450" y="2029575"/>
            <a:ext cx="5026500" cy="285900"/>
          </a:xfrm>
          <a:prstGeom prst="rect">
            <a:avLst/>
          </a:prstGeom>
          <a:solidFill>
            <a:srgbClr val="001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 txBox="1"/>
          <p:nvPr/>
        </p:nvSpPr>
        <p:spPr>
          <a:xfrm>
            <a:off x="2844100" y="1981500"/>
            <a:ext cx="40371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Noto Sans"/>
                <a:ea typeface="Noto Sans"/>
                <a:cs typeface="Noto Sans"/>
                <a:sym typeface="Noto Sans"/>
              </a:rPr>
              <a:t>NDEAR - ONDC EDUCATION &amp; SKILLING HACKATHON</a:t>
            </a:r>
            <a:endParaRPr sz="1200">
              <a:solidFill>
                <a:schemeClr val="lt1"/>
              </a:solidFill>
              <a:latin typeface="Noto Sans"/>
              <a:ea typeface="Noto Sans"/>
              <a:cs typeface="Noto Sans"/>
              <a:sym typeface="Noto Sans"/>
            </a:endParaRPr>
          </a:p>
        </p:txBody>
      </p:sp>
      <p:pic>
        <p:nvPicPr>
          <p:cNvPr id="62" name="Google Shape;6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1351" y="255200"/>
            <a:ext cx="895324" cy="2859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3"/>
          <p:cNvSpPr/>
          <p:nvPr/>
        </p:nvSpPr>
        <p:spPr>
          <a:xfrm>
            <a:off x="1904075" y="2620075"/>
            <a:ext cx="5350500" cy="918000"/>
          </a:xfrm>
          <a:prstGeom prst="rect">
            <a:avLst/>
          </a:prstGeom>
          <a:solidFill>
            <a:srgbClr val="125F82"/>
          </a:solidFill>
          <a:ln>
            <a:noFill/>
          </a:ln>
        </p:spPr>
        <p:txBody>
          <a:bodyPr spcFirstLastPara="1" wrap="square" lIns="134400" tIns="134400" rIns="134400" bIns="1344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2041775" y="2755975"/>
            <a:ext cx="5075100" cy="646200"/>
          </a:xfrm>
          <a:prstGeom prst="rect">
            <a:avLst/>
          </a:prstGeom>
          <a:solidFill>
            <a:srgbClr val="001437"/>
          </a:solidFill>
          <a:ln>
            <a:noFill/>
          </a:ln>
        </p:spPr>
        <p:txBody>
          <a:bodyPr spcFirstLastPara="1" wrap="square" lIns="134400" tIns="134400" rIns="134400" bIns="1344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 txBox="1"/>
          <p:nvPr/>
        </p:nvSpPr>
        <p:spPr>
          <a:xfrm>
            <a:off x="2104163" y="2712475"/>
            <a:ext cx="4950300" cy="73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34400" tIns="134400" rIns="134400" bIns="1344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dirty="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Team </a:t>
            </a:r>
            <a:r>
              <a:rPr lang="en-US" sz="3000" b="1" dirty="0" err="1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ThinkArray</a:t>
            </a:r>
            <a:endParaRPr sz="3000" b="1" dirty="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66" name="Google Shape;66;p13"/>
          <p:cNvPicPr preferRelativeResize="0"/>
          <p:nvPr/>
        </p:nvPicPr>
        <p:blipFill rotWithShape="1">
          <a:blip r:embed="rId7">
            <a:alphaModFix/>
          </a:blip>
          <a:srcRect t="35266"/>
          <a:stretch/>
        </p:blipFill>
        <p:spPr>
          <a:xfrm>
            <a:off x="72550" y="4580025"/>
            <a:ext cx="3080975" cy="5006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/>
          <p:nvPr/>
        </p:nvSpPr>
        <p:spPr>
          <a:xfrm>
            <a:off x="1069275" y="4307250"/>
            <a:ext cx="1093500" cy="249000"/>
          </a:xfrm>
          <a:prstGeom prst="rect">
            <a:avLst/>
          </a:prstGeom>
          <a:solidFill>
            <a:srgbClr val="C0791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/>
          <p:nvPr/>
        </p:nvSpPr>
        <p:spPr>
          <a:xfrm>
            <a:off x="1069275" y="4260150"/>
            <a:ext cx="1142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POWERED BY</a:t>
            </a:r>
            <a:endParaRPr sz="1100">
              <a:solidFill>
                <a:srgbClr val="FFFFFF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69" name="Google Shape;69;p13"/>
          <p:cNvSpPr/>
          <p:nvPr/>
        </p:nvSpPr>
        <p:spPr>
          <a:xfrm>
            <a:off x="6731175" y="4291413"/>
            <a:ext cx="1305900" cy="212400"/>
          </a:xfrm>
          <a:prstGeom prst="rect">
            <a:avLst/>
          </a:prstGeom>
          <a:solidFill>
            <a:srgbClr val="C0791B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0" name="Google Shape;70;p13"/>
          <p:cNvPicPr preferRelativeResize="0"/>
          <p:nvPr/>
        </p:nvPicPr>
        <p:blipFill rotWithShape="1">
          <a:blip r:embed="rId8">
            <a:alphaModFix/>
          </a:blip>
          <a:srcRect t="35266"/>
          <a:stretch/>
        </p:blipFill>
        <p:spPr>
          <a:xfrm>
            <a:off x="5700450" y="4580020"/>
            <a:ext cx="3367351" cy="500675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3"/>
          <p:cNvSpPr txBox="1"/>
          <p:nvPr/>
        </p:nvSpPr>
        <p:spPr>
          <a:xfrm>
            <a:off x="6731175" y="4220613"/>
            <a:ext cx="1305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SUPPORTED BY</a:t>
            </a:r>
            <a:endParaRPr sz="1100">
              <a:solidFill>
                <a:srgbClr val="FFFFFF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43E91E0-9964-43D7-9FF1-3960D551C4AC}"/>
              </a:ext>
            </a:extLst>
          </p:cNvPr>
          <p:cNvGrpSpPr/>
          <p:nvPr/>
        </p:nvGrpSpPr>
        <p:grpSpPr>
          <a:xfrm>
            <a:off x="1040424" y="2214675"/>
            <a:ext cx="8103575" cy="711405"/>
            <a:chOff x="1775400" y="594849"/>
            <a:chExt cx="5804700" cy="646146"/>
          </a:xfrm>
        </p:grpSpPr>
        <p:sp>
          <p:nvSpPr>
            <p:cNvPr id="89" name="Google Shape;89;p15"/>
            <p:cNvSpPr/>
            <p:nvPr/>
          </p:nvSpPr>
          <p:spPr>
            <a:xfrm>
              <a:off x="1775400" y="631275"/>
              <a:ext cx="5804700" cy="60972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1775400" y="594849"/>
              <a:ext cx="4978800" cy="385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>
                <a:lnSpc>
                  <a:spcPct val="110000"/>
                </a:lnSpc>
                <a:spcBef>
                  <a:spcPts val="600"/>
                </a:spcBef>
                <a:buClr>
                  <a:schemeClr val="dk1"/>
                </a:buClr>
                <a:buSzPts val="1100"/>
              </a:pPr>
              <a:r>
                <a:rPr lang="en-US" sz="3200" b="1" dirty="0">
                  <a:solidFill>
                    <a:schemeClr val="bg1"/>
                  </a:solidFill>
                  <a:latin typeface="Nunito"/>
                  <a:ea typeface="Nunito"/>
                  <a:cs typeface="Nunito"/>
                  <a:sym typeface="Nunito"/>
                </a:rPr>
                <a:t>Demonstration</a:t>
              </a:r>
            </a:p>
          </p:txBody>
        </p:sp>
      </p:grpSp>
      <p:sp>
        <p:nvSpPr>
          <p:cNvPr id="91" name="Google Shape;91;p15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17895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CCB194E6-26F3-49A2-8EBB-B5E5173F88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7688" y="1097280"/>
            <a:ext cx="2286000" cy="3960774"/>
          </a:xfrm>
          <a:prstGeom prst="rect">
            <a:avLst/>
          </a:prstGeom>
        </p:spPr>
      </p:pic>
      <p:pic>
        <p:nvPicPr>
          <p:cNvPr id="8" name="Google Shape;87;p15">
            <a:extLst>
              <a:ext uri="{FF2B5EF4-FFF2-40B4-BE49-F238E27FC236}">
                <a16:creationId xmlns:a16="http://schemas.microsoft.com/office/drawing/2014/main" id="{6727CE33-4263-44EE-A324-A9AEE4BF6E5E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88;p15">
            <a:extLst>
              <a:ext uri="{FF2B5EF4-FFF2-40B4-BE49-F238E27FC236}">
                <a16:creationId xmlns:a16="http://schemas.microsoft.com/office/drawing/2014/main" id="{59CC68E5-EA5A-4393-882C-472340652878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42102F9-394B-49DC-8568-4C121C98B67B}"/>
              </a:ext>
            </a:extLst>
          </p:cNvPr>
          <p:cNvSpPr/>
          <p:nvPr/>
        </p:nvSpPr>
        <p:spPr>
          <a:xfrm>
            <a:off x="6294120" y="938850"/>
            <a:ext cx="2278380" cy="4119204"/>
          </a:xfrm>
          <a:prstGeom prst="rect">
            <a:avLst/>
          </a:prstGeom>
          <a:noFill/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Steps: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Choose Language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Select User Type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Name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the job particulars</a:t>
            </a:r>
          </a:p>
          <a:p>
            <a:pPr marL="342900" indent="-342900">
              <a:buAutoNum type="arabicPeriod"/>
            </a:pPr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Highlights: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Individual can, in no time, register on the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Rojgaar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platform, share their requirements and get details of relevant job seekers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You can try out the live application on 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https://skubotics.in/rojgaar/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EB131E9-C831-44EC-95DC-925B73F60DCD}"/>
              </a:ext>
            </a:extLst>
          </p:cNvPr>
          <p:cNvGrpSpPr/>
          <p:nvPr/>
        </p:nvGrpSpPr>
        <p:grpSpPr>
          <a:xfrm>
            <a:off x="1272540" y="485426"/>
            <a:ext cx="7674311" cy="400079"/>
            <a:chOff x="1672011" y="1194084"/>
            <a:chExt cx="6940100" cy="492611"/>
          </a:xfrm>
        </p:grpSpPr>
        <p:sp>
          <p:nvSpPr>
            <p:cNvPr id="16" name="Google Shape;100;p16">
              <a:extLst>
                <a:ext uri="{FF2B5EF4-FFF2-40B4-BE49-F238E27FC236}">
                  <a16:creationId xmlns:a16="http://schemas.microsoft.com/office/drawing/2014/main" id="{DA57DCB4-E14C-4889-81F1-A4E385D62BC2}"/>
                </a:ext>
              </a:extLst>
            </p:cNvPr>
            <p:cNvSpPr/>
            <p:nvPr/>
          </p:nvSpPr>
          <p:spPr>
            <a:xfrm>
              <a:off x="1672011" y="1259767"/>
              <a:ext cx="6940100" cy="324316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1;p16">
              <a:extLst>
                <a:ext uri="{FF2B5EF4-FFF2-40B4-BE49-F238E27FC236}">
                  <a16:creationId xmlns:a16="http://schemas.microsoft.com/office/drawing/2014/main" id="{DDCDFAAE-3A63-4130-A2BE-B8D34593D220}"/>
                </a:ext>
              </a:extLst>
            </p:cNvPr>
            <p:cNvSpPr txBox="1"/>
            <p:nvPr/>
          </p:nvSpPr>
          <p:spPr>
            <a:xfrm>
              <a:off x="1733440" y="1194084"/>
              <a:ext cx="5049581" cy="4926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Job Seeker - Interface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67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87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BF03379A-2FFE-40FD-BA60-FF50965F7E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7688" y="1097280"/>
            <a:ext cx="2286000" cy="3960770"/>
          </a:xfrm>
          <a:prstGeom prst="rect">
            <a:avLst/>
          </a:prstGeom>
        </p:spPr>
      </p:pic>
      <p:pic>
        <p:nvPicPr>
          <p:cNvPr id="5" name="Google Shape;87;p15">
            <a:extLst>
              <a:ext uri="{FF2B5EF4-FFF2-40B4-BE49-F238E27FC236}">
                <a16:creationId xmlns:a16="http://schemas.microsoft.com/office/drawing/2014/main" id="{96D1029F-A776-47CE-B965-FA3C8948BA78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88;p15">
            <a:extLst>
              <a:ext uri="{FF2B5EF4-FFF2-40B4-BE49-F238E27FC236}">
                <a16:creationId xmlns:a16="http://schemas.microsoft.com/office/drawing/2014/main" id="{281F03C9-F734-4B86-9F33-097350659740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99FAE22-CC1F-4E46-8ABD-F540F7FBCF8B}"/>
              </a:ext>
            </a:extLst>
          </p:cNvPr>
          <p:cNvSpPr/>
          <p:nvPr/>
        </p:nvSpPr>
        <p:spPr>
          <a:xfrm>
            <a:off x="6256020" y="1133222"/>
            <a:ext cx="2316480" cy="3735958"/>
          </a:xfrm>
          <a:prstGeom prst="rect">
            <a:avLst/>
          </a:prstGeom>
          <a:noFill/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Steps: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Choose Language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Select User Type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Name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the job particulars</a:t>
            </a:r>
          </a:p>
          <a:p>
            <a:pPr marL="342900" indent="-342900">
              <a:buAutoNum type="arabicPeriod"/>
            </a:pPr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Highlights: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Individual can, in no time, register on the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Rojgaar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platform, share their requirements and get details of relevant job seekers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You can try out the live application on 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https://skubotics.in/rojgaar/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109DAE6-904A-471D-86BB-9DD1D4F4F1B2}"/>
              </a:ext>
            </a:extLst>
          </p:cNvPr>
          <p:cNvGrpSpPr/>
          <p:nvPr/>
        </p:nvGrpSpPr>
        <p:grpSpPr>
          <a:xfrm>
            <a:off x="1272540" y="485426"/>
            <a:ext cx="7674311" cy="400079"/>
            <a:chOff x="1672011" y="1194084"/>
            <a:chExt cx="6940100" cy="492611"/>
          </a:xfrm>
        </p:grpSpPr>
        <p:sp>
          <p:nvSpPr>
            <p:cNvPr id="10" name="Google Shape;100;p16">
              <a:extLst>
                <a:ext uri="{FF2B5EF4-FFF2-40B4-BE49-F238E27FC236}">
                  <a16:creationId xmlns:a16="http://schemas.microsoft.com/office/drawing/2014/main" id="{8ED53556-8D52-4C2C-A06C-0799664ACCBE}"/>
                </a:ext>
              </a:extLst>
            </p:cNvPr>
            <p:cNvSpPr/>
            <p:nvPr/>
          </p:nvSpPr>
          <p:spPr>
            <a:xfrm>
              <a:off x="1672011" y="1259767"/>
              <a:ext cx="6940100" cy="324316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1;p16">
              <a:extLst>
                <a:ext uri="{FF2B5EF4-FFF2-40B4-BE49-F238E27FC236}">
                  <a16:creationId xmlns:a16="http://schemas.microsoft.com/office/drawing/2014/main" id="{CF4460C1-E82F-4831-9D55-4E8AEFFA2DAB}"/>
                </a:ext>
              </a:extLst>
            </p:cNvPr>
            <p:cNvSpPr txBox="1"/>
            <p:nvPr/>
          </p:nvSpPr>
          <p:spPr>
            <a:xfrm>
              <a:off x="1733440" y="1194084"/>
              <a:ext cx="5049581" cy="4926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Job Provide (Individual) - Interface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526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1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3801CD4-7439-4D6D-9BD4-F4F8AD87E2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7688" y="1097280"/>
            <a:ext cx="2286000" cy="3960769"/>
          </a:xfrm>
          <a:prstGeom prst="rect">
            <a:avLst/>
          </a:prstGeom>
        </p:spPr>
      </p:pic>
      <p:pic>
        <p:nvPicPr>
          <p:cNvPr id="5" name="Google Shape;87;p15">
            <a:extLst>
              <a:ext uri="{FF2B5EF4-FFF2-40B4-BE49-F238E27FC236}">
                <a16:creationId xmlns:a16="http://schemas.microsoft.com/office/drawing/2014/main" id="{4B6792A7-3CA3-4F34-BC5D-8701AD47ADA7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88;p15">
            <a:extLst>
              <a:ext uri="{FF2B5EF4-FFF2-40B4-BE49-F238E27FC236}">
                <a16:creationId xmlns:a16="http://schemas.microsoft.com/office/drawing/2014/main" id="{0E91901D-29ED-492E-A8AD-6A189B046AAE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66D93A4-FCC4-4F0E-B5F0-0D59335E800C}"/>
              </a:ext>
            </a:extLst>
          </p:cNvPr>
          <p:cNvSpPr/>
          <p:nvPr/>
        </p:nvSpPr>
        <p:spPr>
          <a:xfrm>
            <a:off x="6256020" y="1133222"/>
            <a:ext cx="2316480" cy="3735958"/>
          </a:xfrm>
          <a:prstGeom prst="rect">
            <a:avLst/>
          </a:prstGeom>
          <a:noFill/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Steps: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Choose Language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Select User Type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Name</a:t>
            </a:r>
          </a:p>
          <a:p>
            <a:pPr marL="342900" indent="-342900">
              <a:buAutoNum type="arabicPeriod"/>
            </a:pP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Enter the job particulars</a:t>
            </a:r>
          </a:p>
          <a:p>
            <a:pPr marL="342900" indent="-342900">
              <a:buAutoNum type="arabicPeriod"/>
            </a:pPr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b="1" dirty="0">
                <a:solidFill>
                  <a:schemeClr val="accent5">
                    <a:lumMod val="50000"/>
                  </a:schemeClr>
                </a:solidFill>
              </a:rPr>
              <a:t>Highlights: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Individual can, in no time, register on the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Rojgaar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 platform, share their requirements and get details of relevant job seekers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You can try out the live application on :</a:t>
            </a: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https://skubotics.in/rojgaar/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46A8C17-2CDF-44DA-B135-8E83A2695295}"/>
              </a:ext>
            </a:extLst>
          </p:cNvPr>
          <p:cNvGrpSpPr/>
          <p:nvPr/>
        </p:nvGrpSpPr>
        <p:grpSpPr>
          <a:xfrm>
            <a:off x="1303020" y="485426"/>
            <a:ext cx="7643831" cy="400079"/>
            <a:chOff x="1672011" y="1194084"/>
            <a:chExt cx="6940100" cy="492611"/>
          </a:xfrm>
        </p:grpSpPr>
        <p:sp>
          <p:nvSpPr>
            <p:cNvPr id="12" name="Google Shape;100;p16">
              <a:extLst>
                <a:ext uri="{FF2B5EF4-FFF2-40B4-BE49-F238E27FC236}">
                  <a16:creationId xmlns:a16="http://schemas.microsoft.com/office/drawing/2014/main" id="{00CFD9DC-23E7-4D99-A77B-BE51B09C642D}"/>
                </a:ext>
              </a:extLst>
            </p:cNvPr>
            <p:cNvSpPr/>
            <p:nvPr/>
          </p:nvSpPr>
          <p:spPr>
            <a:xfrm>
              <a:off x="1672011" y="1259767"/>
              <a:ext cx="6940100" cy="324316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;p16">
              <a:extLst>
                <a:ext uri="{FF2B5EF4-FFF2-40B4-BE49-F238E27FC236}">
                  <a16:creationId xmlns:a16="http://schemas.microsoft.com/office/drawing/2014/main" id="{8ACA612C-CC14-4A91-BFA9-A31F495CB6F5}"/>
                </a:ext>
              </a:extLst>
            </p:cNvPr>
            <p:cNvSpPr txBox="1"/>
            <p:nvPr/>
          </p:nvSpPr>
          <p:spPr>
            <a:xfrm>
              <a:off x="1733440" y="1194084"/>
              <a:ext cx="5049581" cy="4926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Job Provider (</a:t>
              </a:r>
              <a:r>
                <a:rPr lang="en-US" dirty="0" err="1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Organisation</a:t>
              </a: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) - Interface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9438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oogle Shape;87;p15">
            <a:extLst>
              <a:ext uri="{FF2B5EF4-FFF2-40B4-BE49-F238E27FC236}">
                <a16:creationId xmlns:a16="http://schemas.microsoft.com/office/drawing/2014/main" id="{4B6792A7-3CA3-4F34-BC5D-8701AD47ADA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88;p15">
            <a:extLst>
              <a:ext uri="{FF2B5EF4-FFF2-40B4-BE49-F238E27FC236}">
                <a16:creationId xmlns:a16="http://schemas.microsoft.com/office/drawing/2014/main" id="{0E91901D-29ED-492E-A8AD-6A189B046AA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C4CC86D-14FD-4D77-94B6-9E03D7393237}"/>
              </a:ext>
            </a:extLst>
          </p:cNvPr>
          <p:cNvGrpSpPr/>
          <p:nvPr/>
        </p:nvGrpSpPr>
        <p:grpSpPr>
          <a:xfrm>
            <a:off x="1040424" y="629715"/>
            <a:ext cx="8103575" cy="803267"/>
            <a:chOff x="1775400" y="594849"/>
            <a:chExt cx="5804700" cy="737481"/>
          </a:xfrm>
        </p:grpSpPr>
        <p:sp>
          <p:nvSpPr>
            <p:cNvPr id="14" name="Google Shape;89;p15">
              <a:extLst>
                <a:ext uri="{FF2B5EF4-FFF2-40B4-BE49-F238E27FC236}">
                  <a16:creationId xmlns:a16="http://schemas.microsoft.com/office/drawing/2014/main" id="{F0770FA1-447C-4C38-AD0E-DDF065F5BEC5}"/>
                </a:ext>
              </a:extLst>
            </p:cNvPr>
            <p:cNvSpPr/>
            <p:nvPr/>
          </p:nvSpPr>
          <p:spPr>
            <a:xfrm>
              <a:off x="1775400" y="631275"/>
              <a:ext cx="5804700" cy="60972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0;p15">
              <a:extLst>
                <a:ext uri="{FF2B5EF4-FFF2-40B4-BE49-F238E27FC236}">
                  <a16:creationId xmlns:a16="http://schemas.microsoft.com/office/drawing/2014/main" id="{7A8192D0-3F7A-449C-9909-7573783544E2}"/>
                </a:ext>
              </a:extLst>
            </p:cNvPr>
            <p:cNvSpPr txBox="1"/>
            <p:nvPr/>
          </p:nvSpPr>
          <p:spPr>
            <a:xfrm>
              <a:off x="1775400" y="594849"/>
              <a:ext cx="4978800" cy="73748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>
                <a:lnSpc>
                  <a:spcPct val="110000"/>
                </a:lnSpc>
                <a:spcBef>
                  <a:spcPts val="600"/>
                </a:spcBef>
                <a:buClr>
                  <a:schemeClr val="dk1"/>
                </a:buClr>
                <a:buSzPts val="1100"/>
              </a:pPr>
              <a:r>
                <a:rPr lang="en-US" sz="3200" b="1" dirty="0">
                  <a:solidFill>
                    <a:schemeClr val="bg1"/>
                  </a:solidFill>
                  <a:latin typeface="Nunito"/>
                  <a:ea typeface="Nunito"/>
                  <a:cs typeface="Nunito"/>
                  <a:sym typeface="Nunito"/>
                </a:rPr>
                <a:t>Appendix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543C05CD-718D-4F69-86EC-8457014D3BD9}"/>
              </a:ext>
            </a:extLst>
          </p:cNvPr>
          <p:cNvSpPr/>
          <p:nvPr/>
        </p:nvSpPr>
        <p:spPr>
          <a:xfrm>
            <a:off x="1440180" y="1592580"/>
            <a:ext cx="6774180" cy="304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Application Link 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https://skubotics.in/rojgaar/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A22E67C-31AC-47EF-9306-7733E7A377D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0652711"/>
              </p:ext>
            </p:extLst>
          </p:nvPr>
        </p:nvGraphicFramePr>
        <p:xfrm>
          <a:off x="2026285" y="3413125"/>
          <a:ext cx="608013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Packager Shell Object" showAsIcon="1" r:id="rId6" imgW="608400" imgH="481320" progId="Package">
                  <p:embed/>
                </p:oleObj>
              </mc:Choice>
              <mc:Fallback>
                <p:oleObj name="Packager Shell Object" showAsIcon="1" r:id="rId6" imgW="60840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026285" y="3413125"/>
                        <a:ext cx="608013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97E2FA6C-1F64-4D11-997D-D86A345E40C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3315837"/>
              </p:ext>
            </p:extLst>
          </p:nvPr>
        </p:nvGraphicFramePr>
        <p:xfrm>
          <a:off x="3220403" y="3413124"/>
          <a:ext cx="509588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Packager Shell Object" showAsIcon="1" r:id="rId8" imgW="509760" imgH="481320" progId="Package">
                  <p:embed/>
                </p:oleObj>
              </mc:Choice>
              <mc:Fallback>
                <p:oleObj name="Packager Shell Object" showAsIcon="1" r:id="rId8" imgW="50976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220403" y="3413124"/>
                        <a:ext cx="509588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7C3C19D8-F283-49D6-9CAC-FD2135F8C4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8661277"/>
              </p:ext>
            </p:extLst>
          </p:nvPr>
        </p:nvGraphicFramePr>
        <p:xfrm>
          <a:off x="3940176" y="3413124"/>
          <a:ext cx="1570038" cy="4810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Packager Shell Object" showAsIcon="1" r:id="rId10" imgW="1569960" imgH="481320" progId="Package">
                  <p:embed/>
                </p:oleObj>
              </mc:Choice>
              <mc:Fallback>
                <p:oleObj name="Packager Shell Object" showAsIcon="1" r:id="rId10" imgW="1569960" imgH="4813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40176" y="3413124"/>
                        <a:ext cx="1570038" cy="4810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Rectangle 22">
            <a:extLst>
              <a:ext uri="{FF2B5EF4-FFF2-40B4-BE49-F238E27FC236}">
                <a16:creationId xmlns:a16="http://schemas.microsoft.com/office/drawing/2014/main" id="{B5FE7BA0-80DD-482C-9131-88F4AFD5EF15}"/>
              </a:ext>
            </a:extLst>
          </p:cNvPr>
          <p:cNvSpPr/>
          <p:nvPr/>
        </p:nvSpPr>
        <p:spPr>
          <a:xfrm>
            <a:off x="5783581" y="1466625"/>
            <a:ext cx="2788920" cy="3520976"/>
          </a:xfrm>
          <a:prstGeom prst="rect">
            <a:avLst/>
          </a:prstGeom>
          <a:noFill/>
          <a:ln w="63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Application Link: URL to the website that acts as an interface for job seekers and job providers and facilitates job creation and fulfillment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Rojgaar.sql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: Our database that serves as the engine that stores all job related information and is the layer for all analysis and reporting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Script.zip: Contain the scripts for the UI and application</a:t>
            </a:r>
          </a:p>
          <a:p>
            <a:endParaRPr lang="en-US" sz="12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Job </a:t>
            </a:r>
            <a:r>
              <a:rPr lang="en-US" sz="1200" dirty="0" err="1">
                <a:solidFill>
                  <a:schemeClr val="accent5">
                    <a:lumMod val="50000"/>
                  </a:schemeClr>
                </a:solidFill>
              </a:rPr>
              <a:t>recommendation.ipynb</a:t>
            </a:r>
            <a:r>
              <a:rPr lang="en-US" sz="1200" dirty="0">
                <a:solidFill>
                  <a:schemeClr val="accent5">
                    <a:lumMod val="50000"/>
                  </a:schemeClr>
                </a:solidFill>
              </a:rPr>
              <a:t>: Python script that adopts cosines distance based measure to map job opportunities with appropriate candidates</a:t>
            </a:r>
          </a:p>
        </p:txBody>
      </p:sp>
    </p:spTree>
    <p:extLst>
      <p:ext uri="{BB962C8B-B14F-4D97-AF65-F5344CB8AC3E}">
        <p14:creationId xmlns:p14="http://schemas.microsoft.com/office/powerpoint/2010/main" val="848666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 amt="66000"/>
          </a:blip>
          <a:srcRect l="1283" t="27095" b="15268"/>
          <a:stretch/>
        </p:blipFill>
        <p:spPr>
          <a:xfrm>
            <a:off x="-3675" y="0"/>
            <a:ext cx="91513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/>
          <p:nvPr/>
        </p:nvSpPr>
        <p:spPr>
          <a:xfrm>
            <a:off x="1669650" y="1434175"/>
            <a:ext cx="5804700" cy="1671000"/>
          </a:xfrm>
          <a:prstGeom prst="rect">
            <a:avLst/>
          </a:prstGeom>
          <a:solidFill>
            <a:srgbClr val="00143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3128250" y="164060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3516900" y="2298313"/>
            <a:ext cx="2110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Thank you!</a:t>
            </a:r>
            <a:endParaRPr sz="30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538" y="4299046"/>
            <a:ext cx="3080975" cy="773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00456" y="4293850"/>
            <a:ext cx="3367345" cy="77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/>
          <p:nvPr/>
        </p:nvSpPr>
        <p:spPr>
          <a:xfrm>
            <a:off x="1066275" y="4288600"/>
            <a:ext cx="1093500" cy="249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8"/>
          <p:cNvSpPr txBox="1"/>
          <p:nvPr/>
        </p:nvSpPr>
        <p:spPr>
          <a:xfrm>
            <a:off x="1066275" y="4241500"/>
            <a:ext cx="1142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POWERED BY</a:t>
            </a:r>
            <a:endParaRPr sz="1100">
              <a:solidFill>
                <a:schemeClr val="lt1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27" name="Google Shape;127;p18"/>
          <p:cNvSpPr/>
          <p:nvPr/>
        </p:nvSpPr>
        <p:spPr>
          <a:xfrm>
            <a:off x="6731175" y="4343763"/>
            <a:ext cx="1305900" cy="212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8"/>
          <p:cNvSpPr txBox="1"/>
          <p:nvPr/>
        </p:nvSpPr>
        <p:spPr>
          <a:xfrm>
            <a:off x="6731175" y="4272963"/>
            <a:ext cx="1305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SUPPORTED BY</a:t>
            </a:r>
            <a:endParaRPr sz="1100">
              <a:solidFill>
                <a:schemeClr val="lt1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76;p14">
            <a:extLst>
              <a:ext uri="{FF2B5EF4-FFF2-40B4-BE49-F238E27FC236}">
                <a16:creationId xmlns:a16="http://schemas.microsoft.com/office/drawing/2014/main" id="{2E0ED97E-B0D8-4744-8733-43DB29BD3E5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78;p14">
            <a:extLst>
              <a:ext uri="{FF2B5EF4-FFF2-40B4-BE49-F238E27FC236}">
                <a16:creationId xmlns:a16="http://schemas.microsoft.com/office/drawing/2014/main" id="{4DCA2983-BF81-4327-9FB8-2BC8A6B5ADB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610" t="-7804" r="610" b="-3368"/>
          <a:stretch/>
        </p:blipFill>
        <p:spPr>
          <a:xfrm>
            <a:off x="6059375" y="5945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6A9A49A-A582-4520-B811-EBFC94430170}"/>
              </a:ext>
            </a:extLst>
          </p:cNvPr>
          <p:cNvGrpSpPr/>
          <p:nvPr/>
        </p:nvGrpSpPr>
        <p:grpSpPr>
          <a:xfrm>
            <a:off x="1040424" y="629715"/>
            <a:ext cx="8103575" cy="703785"/>
            <a:chOff x="1775400" y="594849"/>
            <a:chExt cx="5804700" cy="646146"/>
          </a:xfrm>
        </p:grpSpPr>
        <p:sp>
          <p:nvSpPr>
            <p:cNvPr id="7" name="Google Shape;89;p15">
              <a:extLst>
                <a:ext uri="{FF2B5EF4-FFF2-40B4-BE49-F238E27FC236}">
                  <a16:creationId xmlns:a16="http://schemas.microsoft.com/office/drawing/2014/main" id="{CAF92C56-FB7B-48E1-9B1A-522AE7FA51D5}"/>
                </a:ext>
              </a:extLst>
            </p:cNvPr>
            <p:cNvSpPr/>
            <p:nvPr/>
          </p:nvSpPr>
          <p:spPr>
            <a:xfrm>
              <a:off x="1775400" y="631275"/>
              <a:ext cx="5804700" cy="60972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0;p15">
              <a:extLst>
                <a:ext uri="{FF2B5EF4-FFF2-40B4-BE49-F238E27FC236}">
                  <a16:creationId xmlns:a16="http://schemas.microsoft.com/office/drawing/2014/main" id="{4167E535-613B-4662-B89F-1151930B9B8D}"/>
                </a:ext>
              </a:extLst>
            </p:cNvPr>
            <p:cNvSpPr txBox="1"/>
            <p:nvPr/>
          </p:nvSpPr>
          <p:spPr>
            <a:xfrm>
              <a:off x="1775400" y="594849"/>
              <a:ext cx="4978800" cy="38590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>
                <a:lnSpc>
                  <a:spcPct val="110000"/>
                </a:lnSpc>
                <a:spcBef>
                  <a:spcPts val="600"/>
                </a:spcBef>
                <a:buClr>
                  <a:schemeClr val="dk1"/>
                </a:buClr>
                <a:buSzPts val="1100"/>
              </a:pPr>
              <a:r>
                <a:rPr lang="en-US" sz="3200" b="1" dirty="0">
                  <a:solidFill>
                    <a:schemeClr val="bg1"/>
                  </a:solidFill>
                  <a:latin typeface="Nunito"/>
                  <a:ea typeface="Nunito"/>
                  <a:cs typeface="Nunito"/>
                  <a:sym typeface="Nunito"/>
                </a:rPr>
                <a:t>Agenda</a:t>
              </a: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0EE6FF3-CA58-4F17-B550-CE24A926A37F}"/>
              </a:ext>
            </a:extLst>
          </p:cNvPr>
          <p:cNvSpPr txBox="1"/>
          <p:nvPr/>
        </p:nvSpPr>
        <p:spPr>
          <a:xfrm>
            <a:off x="1127760" y="1516380"/>
            <a:ext cx="744474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1437"/>
                </a:solidFill>
                <a:latin typeface="Nunito"/>
                <a:hlinkClick r:id="rId4" action="ppaction://hlinksldjump"/>
              </a:rPr>
              <a:t>1. </a:t>
            </a:r>
            <a:r>
              <a:rPr lang="en-US" dirty="0">
                <a:solidFill>
                  <a:srgbClr val="001437"/>
                </a:solidFill>
                <a:latin typeface="Nunito"/>
                <a:sym typeface="Noto Sans Medium"/>
                <a:hlinkClick r:id="rId4" action="ppaction://hlinksldjump"/>
              </a:rPr>
              <a:t>Team and Member Details</a:t>
            </a:r>
            <a:endParaRPr lang="en-US" dirty="0">
              <a:solidFill>
                <a:srgbClr val="001437"/>
              </a:solidFill>
              <a:latin typeface="Nunito"/>
              <a:sym typeface="Noto Sans Medium"/>
            </a:endParaRPr>
          </a:p>
          <a:p>
            <a:endParaRPr lang="en-US" dirty="0">
              <a:solidFill>
                <a:srgbClr val="001437"/>
              </a:solidFill>
              <a:latin typeface="Nunito"/>
            </a:endParaRPr>
          </a:p>
          <a:p>
            <a:r>
              <a:rPr lang="en-US" dirty="0">
                <a:solidFill>
                  <a:srgbClr val="001437"/>
                </a:solidFill>
                <a:latin typeface="Nunito"/>
                <a:hlinkClick r:id="rId5" action="ppaction://hlinksldjump"/>
              </a:rPr>
              <a:t>2. </a:t>
            </a:r>
            <a:r>
              <a:rPr lang="en-US" dirty="0">
                <a:solidFill>
                  <a:srgbClr val="001437"/>
                </a:solidFill>
                <a:latin typeface="Nunito"/>
                <a:sym typeface="Noto Sans Medium"/>
                <a:hlinkClick r:id="rId5" action="ppaction://hlinksldjump"/>
              </a:rPr>
              <a:t>Problem Statement</a:t>
            </a:r>
            <a:endParaRPr lang="en-US" dirty="0">
              <a:solidFill>
                <a:srgbClr val="001437"/>
              </a:solidFill>
              <a:latin typeface="Nunito"/>
              <a:sym typeface="Noto Sans Medium"/>
            </a:endParaRPr>
          </a:p>
          <a:p>
            <a:endParaRPr lang="en-US" dirty="0">
              <a:solidFill>
                <a:srgbClr val="001437"/>
              </a:solidFill>
              <a:latin typeface="Nunito"/>
            </a:endParaRPr>
          </a:p>
          <a:p>
            <a:r>
              <a:rPr lang="en-US" dirty="0">
                <a:solidFill>
                  <a:srgbClr val="001437"/>
                </a:solidFill>
                <a:latin typeface="Nunito"/>
                <a:hlinkClick r:id="rId6" action="ppaction://hlinksldjump"/>
              </a:rPr>
              <a:t>3. Solution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solidFill>
                  <a:srgbClr val="001437"/>
                </a:solidFill>
                <a:latin typeface="Nunito"/>
                <a:hlinkClick r:id="rId7" action="ppaction://hlinksldjump"/>
              </a:rPr>
              <a:t>User Journey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solidFill>
                  <a:srgbClr val="001437"/>
                </a:solidFill>
                <a:latin typeface="Nunito"/>
                <a:hlinkClick r:id="rId8" action="ppaction://hlinksldjump"/>
              </a:rPr>
              <a:t>Flow Diagram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solidFill>
                  <a:srgbClr val="001437"/>
                </a:solidFill>
                <a:latin typeface="Nunito"/>
                <a:hlinkClick r:id="rId9" action="ppaction://hlinksldjump"/>
              </a:rPr>
              <a:t>Solution Description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pPr marL="400050" indent="-400050">
              <a:buFont typeface="+mj-lt"/>
              <a:buAutoNum type="romanLcPeriod"/>
            </a:pPr>
            <a:r>
              <a:rPr lang="en-US" dirty="0">
                <a:solidFill>
                  <a:srgbClr val="001437"/>
                </a:solidFill>
                <a:latin typeface="Nunito"/>
                <a:hlinkClick r:id="rId10" action="ppaction://hlinksldjump"/>
              </a:rPr>
              <a:t>Architecture Diagram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endParaRPr lang="en-US" dirty="0">
              <a:solidFill>
                <a:srgbClr val="001437"/>
              </a:solidFill>
              <a:latin typeface="Nunito"/>
            </a:endParaRPr>
          </a:p>
          <a:p>
            <a:r>
              <a:rPr lang="en-US" dirty="0">
                <a:solidFill>
                  <a:srgbClr val="001437"/>
                </a:solidFill>
                <a:latin typeface="Nunito"/>
                <a:hlinkClick r:id="rId11" action="ppaction://hlinksldjump"/>
              </a:rPr>
              <a:t>4. Demonstration *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r>
              <a:rPr lang="en-US" dirty="0">
                <a:solidFill>
                  <a:srgbClr val="001437"/>
                </a:solidFill>
                <a:latin typeface="Nunito"/>
                <a:hlinkClick r:id="rId12" action="ppaction://hlinksldjump"/>
              </a:rPr>
              <a:t>5. Appendix *</a:t>
            </a:r>
            <a:endParaRPr lang="en-US" dirty="0">
              <a:solidFill>
                <a:srgbClr val="001437"/>
              </a:solidFill>
              <a:latin typeface="Nunito"/>
            </a:endParaRPr>
          </a:p>
          <a:p>
            <a:endParaRPr lang="en-US" sz="1600" dirty="0">
              <a:solidFill>
                <a:schemeClr val="tx2">
                  <a:lumMod val="10000"/>
                </a:schemeClr>
              </a:solidFill>
            </a:endParaRPr>
          </a:p>
          <a:p>
            <a:pPr marL="400050" indent="-400050">
              <a:buFont typeface="+mj-lt"/>
              <a:buAutoNum type="romanLcPeriod"/>
            </a:pPr>
            <a:endParaRPr lang="en-US" sz="1600" dirty="0">
              <a:solidFill>
                <a:schemeClr val="tx2">
                  <a:lumMod val="10000"/>
                </a:schemeClr>
              </a:solidFill>
            </a:endParaRPr>
          </a:p>
          <a:p>
            <a:pPr marL="400050" indent="-400050">
              <a:buFont typeface="+mj-lt"/>
              <a:buAutoNum type="romanLcPeriod"/>
            </a:pPr>
            <a:endParaRPr lang="en-US" dirty="0">
              <a:solidFill>
                <a:srgbClr val="001437"/>
              </a:solidFill>
              <a:latin typeface="Nunito"/>
            </a:endParaRPr>
          </a:p>
          <a:p>
            <a:pPr lvl="1"/>
            <a:r>
              <a:rPr lang="en-US" dirty="0">
                <a:solidFill>
                  <a:srgbClr val="001437"/>
                </a:solidFill>
                <a:latin typeface="Nunito"/>
              </a:rPr>
              <a:t>* These sections have been added after qualification to the 2nd rounds</a:t>
            </a:r>
          </a:p>
        </p:txBody>
      </p:sp>
    </p:spTree>
    <p:extLst>
      <p:ext uri="{BB962C8B-B14F-4D97-AF65-F5344CB8AC3E}">
        <p14:creationId xmlns:p14="http://schemas.microsoft.com/office/powerpoint/2010/main" val="395865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4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4"/>
          <p:cNvSpPr/>
          <p:nvPr/>
        </p:nvSpPr>
        <p:spPr>
          <a:xfrm>
            <a:off x="1040025" y="0"/>
            <a:ext cx="8103600" cy="5143500"/>
          </a:xfrm>
          <a:prstGeom prst="rect">
            <a:avLst/>
          </a:prstGeom>
          <a:solidFill>
            <a:srgbClr val="F7FF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5945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4"/>
          <p:cNvSpPr/>
          <p:nvPr/>
        </p:nvSpPr>
        <p:spPr>
          <a:xfrm>
            <a:off x="1319925" y="718800"/>
            <a:ext cx="7243800" cy="285900"/>
          </a:xfrm>
          <a:prstGeom prst="rect">
            <a:avLst/>
          </a:prstGeom>
          <a:solidFill>
            <a:srgbClr val="125F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1507500" y="661650"/>
            <a:ext cx="4978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Team and Member Details</a:t>
            </a:r>
            <a:endParaRPr dirty="0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81" name="Google Shape;81;p14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1319925" y="1158300"/>
            <a:ext cx="7243800" cy="3380100"/>
          </a:xfrm>
          <a:prstGeom prst="rect">
            <a:avLst/>
          </a:prstGeom>
          <a:noFill/>
          <a:ln w="9525" cap="flat" cmpd="sng">
            <a:solidFill>
              <a:srgbClr val="001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457200" lvl="0" indent="-3048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rabicPeriod"/>
            </a:pPr>
            <a:r>
              <a:rPr lang="en-US" sz="1200" dirty="0" err="1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ThinkArray</a:t>
            </a: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rabicPeriod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Contact Details (of POC)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mehrukh007@gmail.com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+91-9741343008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rabicPeriod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Member Details (Name, Email ID and Contact Number)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Rupa Kumari,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rupk007@gmail.com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, +91-9903432540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Shariq Azim,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6"/>
              </a:rPr>
              <a:t>sharique.azim@gmail.com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, +91-9038270120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Md Mehran Abul,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7"/>
              </a:rPr>
              <a:t>mehrukh007@gmail.com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, +91-9741343008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914400" lvl="1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lphaLcPeriod"/>
            </a:pPr>
            <a:r>
              <a:rPr lang="en-US" sz="1200" dirty="0" err="1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Tunir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1200" dirty="0" err="1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Saha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,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8"/>
              </a:rPr>
              <a:t>sahatunir@gmail.com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, +91-8981423820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457200" lvl="0" indent="-3048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  <a:buFont typeface="Nunito"/>
              <a:buAutoNum type="arabicPeriod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Challenge Category 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609600" lvl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1437"/>
              </a:buClr>
              <a:buSzPts val="1200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Challenge Category 5</a:t>
            </a:r>
            <a:endParaRPr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78FCF94-84E0-46D0-99F3-E2C3E62343DB}"/>
              </a:ext>
            </a:extLst>
          </p:cNvPr>
          <p:cNvCxnSpPr>
            <a:stCxn id="76" idx="3"/>
          </p:cNvCxnSpPr>
          <p:nvPr/>
        </p:nvCxnSpPr>
        <p:spPr>
          <a:xfrm flipH="1" flipV="1">
            <a:off x="982980" y="1061850"/>
            <a:ext cx="57445" cy="150990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FFD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/>
          <p:nvPr/>
        </p:nvSpPr>
        <p:spPr>
          <a:xfrm>
            <a:off x="1326834" y="797908"/>
            <a:ext cx="7245666" cy="279031"/>
          </a:xfrm>
          <a:prstGeom prst="rect">
            <a:avLst/>
          </a:prstGeom>
          <a:solidFill>
            <a:srgbClr val="125F8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1316736" y="722376"/>
            <a:ext cx="6214744" cy="400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rPr>
              <a:t>Problem Statement</a:t>
            </a:r>
            <a:endParaRPr dirty="0">
              <a:solidFill>
                <a:schemeClr val="lt1"/>
              </a:solidFill>
              <a:latin typeface="Noto Sans Medium"/>
              <a:ea typeface="Noto Sans Medium"/>
              <a:cs typeface="Noto Sans Medium"/>
              <a:sym typeface="Noto Sans Medium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2" name="Google Shape;92;p15"/>
          <p:cNvSpPr/>
          <p:nvPr/>
        </p:nvSpPr>
        <p:spPr>
          <a:xfrm>
            <a:off x="1352707" y="1149586"/>
            <a:ext cx="7219793" cy="2527999"/>
          </a:xfrm>
          <a:prstGeom prst="rect">
            <a:avLst/>
          </a:prstGeom>
          <a:noFill/>
          <a:ln w="9525" cap="flat" cmpd="sng">
            <a:solidFill>
              <a:srgbClr val="00143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50" tIns="34275" rIns="68550" bIns="34275" anchor="ctr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We attempt to solve the following three problems:</a:t>
            </a:r>
          </a:p>
          <a:p>
            <a:pPr marL="228600" lvl="0" indent="-22860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+mj-lt"/>
              <a:buAutoNum type="arabicPeriod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5" action="ppaction://hlinksldjump"/>
              </a:rPr>
              <a:t>Access to relevant blue collar jobs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 (Challenge Category 5)</a:t>
            </a:r>
          </a:p>
          <a:p>
            <a:pPr lvl="8">
              <a:lnSpc>
                <a:spcPct val="110000"/>
              </a:lnSpc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	Creating a framework to reach out to unskilled/low-skilled professionals via messages/ calls/WhatsApp with a short job description in their mother tongue and facilitate employer hiring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FFD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043E91E0-9964-43D7-9FF1-3960D551C4AC}"/>
              </a:ext>
            </a:extLst>
          </p:cNvPr>
          <p:cNvGrpSpPr/>
          <p:nvPr/>
        </p:nvGrpSpPr>
        <p:grpSpPr>
          <a:xfrm>
            <a:off x="1040424" y="2214675"/>
            <a:ext cx="8103575" cy="1344952"/>
            <a:chOff x="1775400" y="594849"/>
            <a:chExt cx="5804700" cy="646146"/>
          </a:xfrm>
        </p:grpSpPr>
        <p:sp>
          <p:nvSpPr>
            <p:cNvPr id="89" name="Google Shape;89;p15"/>
            <p:cNvSpPr/>
            <p:nvPr/>
          </p:nvSpPr>
          <p:spPr>
            <a:xfrm>
              <a:off x="1775400" y="631275"/>
              <a:ext cx="5804700" cy="60972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1775400" y="594849"/>
              <a:ext cx="4978800" cy="64614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lvl="0">
                <a:lnSpc>
                  <a:spcPct val="110000"/>
                </a:lnSpc>
                <a:spcBef>
                  <a:spcPts val="600"/>
                </a:spcBef>
                <a:buClr>
                  <a:schemeClr val="dk1"/>
                </a:buClr>
                <a:buSzPts val="1100"/>
              </a:pPr>
              <a:r>
                <a:rPr lang="en-US" sz="3200" b="1" dirty="0">
                  <a:solidFill>
                    <a:schemeClr val="bg1"/>
                  </a:solidFill>
                  <a:latin typeface="Nunito"/>
                  <a:ea typeface="Nunito"/>
                  <a:cs typeface="Nunito"/>
                  <a:sym typeface="Nunito"/>
                  <a:hlinkClick r:id="rId5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Access to relevant blue collar jobs</a:t>
              </a:r>
              <a:r>
                <a:rPr lang="en-US" sz="3200" b="1" dirty="0">
                  <a:solidFill>
                    <a:schemeClr val="bg1"/>
                  </a:solidFill>
                  <a:latin typeface="Nunito"/>
                  <a:ea typeface="Nunito"/>
                  <a:cs typeface="Nunito"/>
                  <a:sym typeface="Nunito"/>
                </a:rPr>
                <a:t> (Challenge Category 5)</a:t>
              </a:r>
            </a:p>
          </p:txBody>
        </p:sp>
      </p:grpSp>
      <p:sp>
        <p:nvSpPr>
          <p:cNvPr id="91" name="Google Shape;91;p15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</p:spTree>
    <p:extLst>
      <p:ext uri="{BB962C8B-B14F-4D97-AF65-F5344CB8AC3E}">
        <p14:creationId xmlns:p14="http://schemas.microsoft.com/office/powerpoint/2010/main" val="3259072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FFD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D568C64-C763-4C20-8034-833AA1D37DCF}"/>
              </a:ext>
            </a:extLst>
          </p:cNvPr>
          <p:cNvGrpSpPr/>
          <p:nvPr/>
        </p:nvGrpSpPr>
        <p:grpSpPr>
          <a:xfrm>
            <a:off x="1203900" y="574125"/>
            <a:ext cx="5804700" cy="400200"/>
            <a:chOff x="1775400" y="574125"/>
            <a:chExt cx="5804700" cy="400200"/>
          </a:xfrm>
        </p:grpSpPr>
        <p:sp>
          <p:nvSpPr>
            <p:cNvPr id="89" name="Google Shape;89;p15"/>
            <p:cNvSpPr/>
            <p:nvPr/>
          </p:nvSpPr>
          <p:spPr>
            <a:xfrm>
              <a:off x="1775400" y="631275"/>
              <a:ext cx="5804700" cy="28590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1775400" y="574125"/>
              <a:ext cx="497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User Journey (Wireframe)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  <p:sp>
        <p:nvSpPr>
          <p:cNvPr id="91" name="Google Shape;91;p15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26" name="Picture 2" descr="https://s3.amazonaws.com/assets.mockflow.com/app/wireframepro/company/C27be2e337f394ce19800e0b9d8c6f0bf/projects/Ma4QnxMqNob/pages/Dd3b22be6097e03ca9ec8a265f5430643/image/Dd3b22be6097e03ca9ec8a265f5430643.png?1676805038470">
            <a:extLst>
              <a:ext uri="{FF2B5EF4-FFF2-40B4-BE49-F238E27FC236}">
                <a16:creationId xmlns:a16="http://schemas.microsoft.com/office/drawing/2014/main" id="{37F2A9DB-F890-47AA-8C1D-FAA1E0C6E3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4" r="6571" b="8111"/>
          <a:stretch/>
        </p:blipFill>
        <p:spPr bwMode="auto">
          <a:xfrm>
            <a:off x="2175240" y="1079876"/>
            <a:ext cx="6869700" cy="3907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8E2983-E0D0-49AB-B076-38F7C8B96C24}"/>
              </a:ext>
            </a:extLst>
          </p:cNvPr>
          <p:cNvSpPr/>
          <p:nvPr/>
        </p:nvSpPr>
        <p:spPr>
          <a:xfrm>
            <a:off x="1203960" y="1447800"/>
            <a:ext cx="971280" cy="2590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2">
                    <a:lumMod val="10000"/>
                  </a:schemeClr>
                </a:solidFill>
              </a:rPr>
              <a:t>Job Seeker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479D47E-4D0E-436F-95D3-7469CD4F0B67}"/>
              </a:ext>
            </a:extLst>
          </p:cNvPr>
          <p:cNvSpPr/>
          <p:nvPr/>
        </p:nvSpPr>
        <p:spPr>
          <a:xfrm>
            <a:off x="1203960" y="2847652"/>
            <a:ext cx="971280" cy="26892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2">
                    <a:lumMod val="10000"/>
                  </a:schemeClr>
                </a:solidFill>
              </a:rPr>
              <a:t>Individual Employer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9207F3-4A66-4417-91EB-0065F7D9F1AA}"/>
              </a:ext>
            </a:extLst>
          </p:cNvPr>
          <p:cNvSpPr/>
          <p:nvPr/>
        </p:nvSpPr>
        <p:spPr>
          <a:xfrm>
            <a:off x="1203960" y="4229551"/>
            <a:ext cx="971280" cy="33982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b="1" dirty="0">
                <a:solidFill>
                  <a:schemeClr val="tx2">
                    <a:lumMod val="10000"/>
                  </a:schemeClr>
                </a:solidFill>
              </a:rPr>
              <a:t>Large-sized Employer</a:t>
            </a:r>
          </a:p>
        </p:txBody>
      </p:sp>
    </p:spTree>
    <p:extLst>
      <p:ext uri="{BB962C8B-B14F-4D97-AF65-F5344CB8AC3E}">
        <p14:creationId xmlns:p14="http://schemas.microsoft.com/office/powerpoint/2010/main" val="4914320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FFD"/>
        </a:soli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5"/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5"/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155900"/>
            <a:ext cx="2887476" cy="5057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7D568C64-C763-4C20-8034-833AA1D37DCF}"/>
              </a:ext>
            </a:extLst>
          </p:cNvPr>
          <p:cNvGrpSpPr/>
          <p:nvPr/>
        </p:nvGrpSpPr>
        <p:grpSpPr>
          <a:xfrm>
            <a:off x="1203900" y="574125"/>
            <a:ext cx="5804700" cy="400200"/>
            <a:chOff x="1775400" y="574125"/>
            <a:chExt cx="5804700" cy="400200"/>
          </a:xfrm>
        </p:grpSpPr>
        <p:sp>
          <p:nvSpPr>
            <p:cNvPr id="89" name="Google Shape;89;p15"/>
            <p:cNvSpPr/>
            <p:nvPr/>
          </p:nvSpPr>
          <p:spPr>
            <a:xfrm>
              <a:off x="1775400" y="631275"/>
              <a:ext cx="5804700" cy="285900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 txBox="1"/>
            <p:nvPr/>
          </p:nvSpPr>
          <p:spPr>
            <a:xfrm>
              <a:off x="1775400" y="574125"/>
              <a:ext cx="4978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Flow Diagram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  <p:sp>
        <p:nvSpPr>
          <p:cNvPr id="91" name="Google Shape;91;p15"/>
          <p:cNvSpPr txBox="1"/>
          <p:nvPr/>
        </p:nvSpPr>
        <p:spPr>
          <a:xfrm>
            <a:off x="1775400" y="1564875"/>
            <a:ext cx="6945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00"/>
              </a:highlight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68029A-AC52-4CA1-9C80-61BEC49E68A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6000" t="20073" r="28250" b="17118"/>
          <a:stretch/>
        </p:blipFill>
        <p:spPr>
          <a:xfrm>
            <a:off x="1645920" y="1039094"/>
            <a:ext cx="5928360" cy="395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385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76;p14">
            <a:extLst>
              <a:ext uri="{FF2B5EF4-FFF2-40B4-BE49-F238E27FC236}">
                <a16:creationId xmlns:a16="http://schemas.microsoft.com/office/drawing/2014/main" id="{14C57CF9-87AE-41D1-B12C-47598D29341A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78;p14">
            <a:extLst>
              <a:ext uri="{FF2B5EF4-FFF2-40B4-BE49-F238E27FC236}">
                <a16:creationId xmlns:a16="http://schemas.microsoft.com/office/drawing/2014/main" id="{598D74A0-0EBA-440A-A5B0-BEB12919A0C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-610" t="-7804" r="610" b="-3368"/>
          <a:stretch/>
        </p:blipFill>
        <p:spPr>
          <a:xfrm>
            <a:off x="6059375" y="5945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C1B35E2-1908-490E-B10C-853FF7BE73E5}"/>
              </a:ext>
            </a:extLst>
          </p:cNvPr>
          <p:cNvSpPr txBox="1"/>
          <p:nvPr/>
        </p:nvSpPr>
        <p:spPr>
          <a:xfrm>
            <a:off x="1348740" y="914400"/>
            <a:ext cx="7482840" cy="40965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Blue collar workers form a large section of India’s workforce,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4"/>
              </a:rPr>
              <a:t>which is estimated to be around 500 million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 of which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  <a:hlinkClick r:id="rId5"/>
              </a:rPr>
              <a:t>93% are unorganized</a:t>
            </a:r>
            <a:endParaRPr lang="en-US" sz="1200" dirty="0">
              <a:solidFill>
                <a:srgbClr val="001437"/>
              </a:solidFill>
              <a:latin typeface="Nunito"/>
              <a:ea typeface="Nunito"/>
              <a:cs typeface="Nunito"/>
              <a:sym typeface="Nunito"/>
            </a:endParaRPr>
          </a:p>
          <a:p>
            <a:pPr marL="171450" lvl="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T</a:t>
            </a: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her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e is a need to organize it in order to make jobs accessible and the hiring process smooth for both the job seeker and employer</a:t>
            </a:r>
          </a:p>
          <a:p>
            <a:pPr marL="171450" lvl="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We propose to design and develop a text-call-chat framework for the recruitment process from both the demand and supply side. </a:t>
            </a:r>
          </a:p>
          <a:p>
            <a:pPr lvl="0">
              <a:lnSpc>
                <a:spcPct val="110000"/>
              </a:lnSpc>
              <a:spcBef>
                <a:spcPts val="600"/>
              </a:spcBef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	We plan to create a system that enables low and unskilled professional register through text message, call or WhatsApp chat with a few very basic details. Likewise, employers can also register and post their requirements over WhatsApp. The above information would then be verified by a central team. After successful verification, using machine learning models, profiles would be matched with job requirements and job seekers would be sent a short description of the job role in a language of his/her preference along with contact details of the employer.</a:t>
            </a:r>
          </a:p>
          <a:p>
            <a:pPr marL="171450" lvl="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Key metrics: No. of applications, Applicant conversion rate, Application drop off rate, No. of chats, #No of job postings, #job openings every month</a:t>
            </a:r>
          </a:p>
          <a:p>
            <a:pPr marL="171450" indent="-171450">
              <a:lnSpc>
                <a:spcPct val="11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Frameworks/ technologies stacks: </a:t>
            </a:r>
            <a:r>
              <a:rPr lang="en-US" sz="1200" dirty="0">
                <a:solidFill>
                  <a:srgbClr val="001437"/>
                </a:solidFill>
                <a:latin typeface="Nunito"/>
                <a:ea typeface="Nunito"/>
                <a:cs typeface="Nunito"/>
                <a:sym typeface="Nunito"/>
              </a:rPr>
              <a:t>Python, machine learning, WhatsApp chat/API, call and messaging service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</a:rPr>
              <a:t>The idea revolves around the assumption that there exists systems that can validate government IDs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1437"/>
                </a:solidFill>
                <a:latin typeface="Nunito"/>
              </a:rPr>
              <a:t>The solution is tech-based and hence highly scalable and has rich features to provide best usability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0836C88-AA4F-41D2-8C19-CF0D707D3B2B}"/>
              </a:ext>
            </a:extLst>
          </p:cNvPr>
          <p:cNvGrpSpPr/>
          <p:nvPr/>
        </p:nvGrpSpPr>
        <p:grpSpPr>
          <a:xfrm>
            <a:off x="1374830" y="508285"/>
            <a:ext cx="7572021" cy="295626"/>
            <a:chOff x="1672011" y="1194084"/>
            <a:chExt cx="6940100" cy="400079"/>
          </a:xfrm>
        </p:grpSpPr>
        <p:sp>
          <p:nvSpPr>
            <p:cNvPr id="12" name="Google Shape;100;p16">
              <a:extLst>
                <a:ext uri="{FF2B5EF4-FFF2-40B4-BE49-F238E27FC236}">
                  <a16:creationId xmlns:a16="http://schemas.microsoft.com/office/drawing/2014/main" id="{A17802EC-A686-4398-A4CF-4172C88B65D0}"/>
                </a:ext>
              </a:extLst>
            </p:cNvPr>
            <p:cNvSpPr/>
            <p:nvPr/>
          </p:nvSpPr>
          <p:spPr>
            <a:xfrm>
              <a:off x="1672011" y="1259767"/>
              <a:ext cx="6940100" cy="324316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1;p16">
              <a:extLst>
                <a:ext uri="{FF2B5EF4-FFF2-40B4-BE49-F238E27FC236}">
                  <a16:creationId xmlns:a16="http://schemas.microsoft.com/office/drawing/2014/main" id="{FF5443F2-5A34-49FB-808C-88B391B042A1}"/>
                </a:ext>
              </a:extLst>
            </p:cNvPr>
            <p:cNvSpPr txBox="1"/>
            <p:nvPr/>
          </p:nvSpPr>
          <p:spPr>
            <a:xfrm>
              <a:off x="1733440" y="1194084"/>
              <a:ext cx="5049581" cy="4000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Solution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936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76;p14">
            <a:extLst>
              <a:ext uri="{FF2B5EF4-FFF2-40B4-BE49-F238E27FC236}">
                <a16:creationId xmlns:a16="http://schemas.microsoft.com/office/drawing/2014/main" id="{14C57CF9-87AE-41D1-B12C-47598D29341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7640" t="27095" r="60701" b="15268"/>
          <a:stretch/>
        </p:blipFill>
        <p:spPr>
          <a:xfrm>
            <a:off x="0" y="0"/>
            <a:ext cx="1040425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78;p14">
            <a:extLst>
              <a:ext uri="{FF2B5EF4-FFF2-40B4-BE49-F238E27FC236}">
                <a16:creationId xmlns:a16="http://schemas.microsoft.com/office/drawing/2014/main" id="{598D74A0-0EBA-440A-A5B0-BEB12919A0CC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-610" t="-7804" r="610" b="-3368"/>
          <a:stretch/>
        </p:blipFill>
        <p:spPr>
          <a:xfrm>
            <a:off x="6059375" y="59450"/>
            <a:ext cx="2887476" cy="5057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F7A3D5E-A103-4A40-BFAB-AD712DBA8E3D}"/>
              </a:ext>
            </a:extLst>
          </p:cNvPr>
          <p:cNvSpPr/>
          <p:nvPr/>
        </p:nvSpPr>
        <p:spPr>
          <a:xfrm>
            <a:off x="1563934" y="1570527"/>
            <a:ext cx="1102677" cy="7134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Job Seeker registration system (JSRS)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290B506-F99B-4192-A5FD-82BB15D0634E}"/>
              </a:ext>
            </a:extLst>
          </p:cNvPr>
          <p:cNvSpPr/>
          <p:nvPr/>
        </p:nvSpPr>
        <p:spPr>
          <a:xfrm>
            <a:off x="1539239" y="3196588"/>
            <a:ext cx="1124881" cy="5514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Employer registration System (ERS)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77275B0-32FC-4F98-AA17-89349693AD7B}"/>
              </a:ext>
            </a:extLst>
          </p:cNvPr>
          <p:cNvSpPr/>
          <p:nvPr/>
        </p:nvSpPr>
        <p:spPr>
          <a:xfrm>
            <a:off x="3070225" y="2392163"/>
            <a:ext cx="854075" cy="5357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WhatsApp Chat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078E60-E54A-4C68-BE10-33CDED0FB409}"/>
              </a:ext>
            </a:extLst>
          </p:cNvPr>
          <p:cNvSpPr/>
          <p:nvPr/>
        </p:nvSpPr>
        <p:spPr>
          <a:xfrm>
            <a:off x="3108960" y="1748273"/>
            <a:ext cx="815340" cy="5357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Text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B01CED-9888-4CCF-B40F-A98B733B0D01}"/>
              </a:ext>
            </a:extLst>
          </p:cNvPr>
          <p:cNvSpPr/>
          <p:nvPr/>
        </p:nvSpPr>
        <p:spPr>
          <a:xfrm>
            <a:off x="3070225" y="1104383"/>
            <a:ext cx="854075" cy="5357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Call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08796E-CCE5-4AB7-BF90-8FDE8B92C4B6}"/>
              </a:ext>
            </a:extLst>
          </p:cNvPr>
          <p:cNvCxnSpPr>
            <a:cxnSpLocks/>
            <a:stCxn id="2" idx="3"/>
            <a:endCxn id="14" idx="1"/>
          </p:cNvCxnSpPr>
          <p:nvPr/>
        </p:nvCxnSpPr>
        <p:spPr>
          <a:xfrm flipV="1">
            <a:off x="2666611" y="1372246"/>
            <a:ext cx="403614" cy="5550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9AFE43-6A0A-4CDE-8237-F6DEC20CD170}"/>
              </a:ext>
            </a:extLst>
          </p:cNvPr>
          <p:cNvCxnSpPr>
            <a:cxnSpLocks/>
            <a:stCxn id="2" idx="3"/>
            <a:endCxn id="3" idx="1"/>
          </p:cNvCxnSpPr>
          <p:nvPr/>
        </p:nvCxnSpPr>
        <p:spPr>
          <a:xfrm>
            <a:off x="2666611" y="1927263"/>
            <a:ext cx="403614" cy="7327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76E557B-10A6-45C9-83ED-185C62456E8E}"/>
              </a:ext>
            </a:extLst>
          </p:cNvPr>
          <p:cNvCxnSpPr>
            <a:cxnSpLocks/>
            <a:stCxn id="2" idx="3"/>
            <a:endCxn id="13" idx="1"/>
          </p:cNvCxnSpPr>
          <p:nvPr/>
        </p:nvCxnSpPr>
        <p:spPr>
          <a:xfrm>
            <a:off x="2666611" y="1927263"/>
            <a:ext cx="442349" cy="888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0A6737-D625-4C4C-9ECF-74332BA5EDFE}"/>
              </a:ext>
            </a:extLst>
          </p:cNvPr>
          <p:cNvCxnSpPr>
            <a:cxnSpLocks/>
            <a:stCxn id="10" idx="3"/>
            <a:endCxn id="3" idx="1"/>
          </p:cNvCxnSpPr>
          <p:nvPr/>
        </p:nvCxnSpPr>
        <p:spPr>
          <a:xfrm flipV="1">
            <a:off x="2664120" y="2660026"/>
            <a:ext cx="406105" cy="8123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C6F1C9B-8752-4E14-BEBF-D4256020561C}"/>
              </a:ext>
            </a:extLst>
          </p:cNvPr>
          <p:cNvSpPr/>
          <p:nvPr/>
        </p:nvSpPr>
        <p:spPr>
          <a:xfrm>
            <a:off x="4452326" y="1570527"/>
            <a:ext cx="1066800" cy="8991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Central verification System</a:t>
            </a:r>
          </a:p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(CVS)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B02A258-1F0F-4766-9407-01BFF58BA32C}"/>
              </a:ext>
            </a:extLst>
          </p:cNvPr>
          <p:cNvCxnSpPr>
            <a:cxnSpLocks/>
            <a:stCxn id="14" idx="3"/>
            <a:endCxn id="22" idx="1"/>
          </p:cNvCxnSpPr>
          <p:nvPr/>
        </p:nvCxnSpPr>
        <p:spPr>
          <a:xfrm>
            <a:off x="3924300" y="1372246"/>
            <a:ext cx="528026" cy="647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F2BAA72-0DF6-4B2D-B31D-35067F5C4562}"/>
              </a:ext>
            </a:extLst>
          </p:cNvPr>
          <p:cNvCxnSpPr>
            <a:cxnSpLocks/>
            <a:stCxn id="3" idx="3"/>
            <a:endCxn id="22" idx="1"/>
          </p:cNvCxnSpPr>
          <p:nvPr/>
        </p:nvCxnSpPr>
        <p:spPr>
          <a:xfrm flipV="1">
            <a:off x="3924300" y="2020107"/>
            <a:ext cx="528026" cy="6399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181DFA-C640-4F41-9A90-6A7596912816}"/>
              </a:ext>
            </a:extLst>
          </p:cNvPr>
          <p:cNvCxnSpPr>
            <a:cxnSpLocks/>
            <a:stCxn id="13" idx="3"/>
            <a:endCxn id="22" idx="1"/>
          </p:cNvCxnSpPr>
          <p:nvPr/>
        </p:nvCxnSpPr>
        <p:spPr>
          <a:xfrm>
            <a:off x="3924300" y="2016136"/>
            <a:ext cx="528026" cy="39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C51B82DB-0A48-4AFD-9476-696183A5D7F8}"/>
              </a:ext>
            </a:extLst>
          </p:cNvPr>
          <p:cNvSpPr/>
          <p:nvPr/>
        </p:nvSpPr>
        <p:spPr>
          <a:xfrm>
            <a:off x="5859780" y="1638300"/>
            <a:ext cx="1067675" cy="74162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Job Matching System</a:t>
            </a:r>
          </a:p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(ML based system)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42223C5C-7119-4DF3-BB58-0CC320D1D406}"/>
              </a:ext>
            </a:extLst>
          </p:cNvPr>
          <p:cNvSpPr/>
          <p:nvPr/>
        </p:nvSpPr>
        <p:spPr>
          <a:xfrm>
            <a:off x="7197242" y="1354680"/>
            <a:ext cx="1140548" cy="157320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Language Translation and summarization services - LTSS</a:t>
            </a:r>
          </a:p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(ML transformer based)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00BFAE8-8457-47E9-9947-F34665C83EBD}"/>
              </a:ext>
            </a:extLst>
          </p:cNvPr>
          <p:cNvCxnSpPr>
            <a:cxnSpLocks/>
            <a:stCxn id="22" idx="3"/>
            <a:endCxn id="49" idx="1"/>
          </p:cNvCxnSpPr>
          <p:nvPr/>
        </p:nvCxnSpPr>
        <p:spPr>
          <a:xfrm flipV="1">
            <a:off x="5519126" y="2009113"/>
            <a:ext cx="340654" cy="10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C9F5AA6F-11B9-42EF-A748-8F5DC40EC921}"/>
              </a:ext>
            </a:extLst>
          </p:cNvPr>
          <p:cNvCxnSpPr>
            <a:cxnSpLocks/>
            <a:stCxn id="49" idx="3"/>
            <a:endCxn id="50" idx="1"/>
          </p:cNvCxnSpPr>
          <p:nvPr/>
        </p:nvCxnSpPr>
        <p:spPr>
          <a:xfrm>
            <a:off x="6927455" y="2009113"/>
            <a:ext cx="269787" cy="132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51058F7D-CBA6-4C52-B8C2-5E954A1A82B0}"/>
              </a:ext>
            </a:extLst>
          </p:cNvPr>
          <p:cNvSpPr/>
          <p:nvPr/>
        </p:nvSpPr>
        <p:spPr>
          <a:xfrm>
            <a:off x="4731385" y="3196588"/>
            <a:ext cx="1196975" cy="5514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2">
                    <a:lumMod val="10000"/>
                  </a:schemeClr>
                </a:solidFill>
              </a:rPr>
              <a:t>Communication Gateway</a:t>
            </a:r>
          </a:p>
        </p:txBody>
      </p:sp>
      <p:cxnSp>
        <p:nvCxnSpPr>
          <p:cNvPr id="138" name="Connector: Elbow 137">
            <a:extLst>
              <a:ext uri="{FF2B5EF4-FFF2-40B4-BE49-F238E27FC236}">
                <a16:creationId xmlns:a16="http://schemas.microsoft.com/office/drawing/2014/main" id="{D7B360B8-0AAD-4AFB-B4DC-6D2A688BF176}"/>
              </a:ext>
            </a:extLst>
          </p:cNvPr>
          <p:cNvCxnSpPr>
            <a:cxnSpLocks/>
            <a:stCxn id="50" idx="2"/>
            <a:endCxn id="133" idx="3"/>
          </p:cNvCxnSpPr>
          <p:nvPr/>
        </p:nvCxnSpPr>
        <p:spPr>
          <a:xfrm rot="5400000">
            <a:off x="6575718" y="2280530"/>
            <a:ext cx="544441" cy="183915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Rectangle 142">
            <a:extLst>
              <a:ext uri="{FF2B5EF4-FFF2-40B4-BE49-F238E27FC236}">
                <a16:creationId xmlns:a16="http://schemas.microsoft.com/office/drawing/2014/main" id="{82ECC83C-0D37-4CEA-98F8-521DCFED8C79}"/>
              </a:ext>
            </a:extLst>
          </p:cNvPr>
          <p:cNvSpPr/>
          <p:nvPr/>
        </p:nvSpPr>
        <p:spPr>
          <a:xfrm>
            <a:off x="2867172" y="952500"/>
            <a:ext cx="1243625" cy="2118360"/>
          </a:xfrm>
          <a:prstGeom prst="rect">
            <a:avLst/>
          </a:prstGeom>
          <a:noFill/>
          <a:ln w="9525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5" name="Connector: Elbow 144">
            <a:extLst>
              <a:ext uri="{FF2B5EF4-FFF2-40B4-BE49-F238E27FC236}">
                <a16:creationId xmlns:a16="http://schemas.microsoft.com/office/drawing/2014/main" id="{CC880434-8FBF-4FF2-A3AE-57CB1CE2D2A5}"/>
              </a:ext>
            </a:extLst>
          </p:cNvPr>
          <p:cNvCxnSpPr>
            <a:stCxn id="133" idx="1"/>
            <a:endCxn id="143" idx="2"/>
          </p:cNvCxnSpPr>
          <p:nvPr/>
        </p:nvCxnSpPr>
        <p:spPr>
          <a:xfrm rot="10800000">
            <a:off x="3488985" y="3070861"/>
            <a:ext cx="1242400" cy="40146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6ADB8AFF-7B39-41BB-947A-9B7E5769646E}"/>
              </a:ext>
            </a:extLst>
          </p:cNvPr>
          <p:cNvSpPr txBox="1"/>
          <p:nvPr/>
        </p:nvSpPr>
        <p:spPr>
          <a:xfrm>
            <a:off x="1173480" y="3794760"/>
            <a:ext cx="7773371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/>
              <a:t>JSRS</a:t>
            </a:r>
            <a:r>
              <a:rPr lang="en-US" sz="1100" dirty="0"/>
              <a:t>: Allows job seekers to enter their details via call, text message or WhatsApp chat. The data is stored in a database</a:t>
            </a:r>
          </a:p>
          <a:p>
            <a:r>
              <a:rPr lang="en-US" sz="1100" b="1" dirty="0"/>
              <a:t>ERS:</a:t>
            </a:r>
            <a:r>
              <a:rPr lang="en-US" sz="1100" dirty="0"/>
              <a:t> Allows employers to enter details regarding job opportunities via WhatsApp chat. The data is stored in a database</a:t>
            </a:r>
          </a:p>
          <a:p>
            <a:r>
              <a:rPr lang="en-US" sz="1100" b="1" dirty="0"/>
              <a:t>CVS:</a:t>
            </a:r>
            <a:r>
              <a:rPr lang="en-US" sz="1100" dirty="0"/>
              <a:t> Verifies the details provided by Job Seekers and Employers through the registration components</a:t>
            </a:r>
          </a:p>
          <a:p>
            <a:r>
              <a:rPr lang="en-US" sz="1100" b="1" dirty="0"/>
              <a:t>JMS: </a:t>
            </a:r>
            <a:r>
              <a:rPr lang="en-US" sz="1100" dirty="0"/>
              <a:t>Matches the job opportunities with the applications using Machine Learning</a:t>
            </a:r>
          </a:p>
          <a:p>
            <a:r>
              <a:rPr lang="en-US" sz="1100" b="1" dirty="0"/>
              <a:t>LTSS: </a:t>
            </a:r>
            <a:r>
              <a:rPr lang="en-US" sz="1100" dirty="0"/>
              <a:t>Summarizes the job description, translated it into the job seeker preferred language(s) using ML</a:t>
            </a:r>
          </a:p>
          <a:p>
            <a:r>
              <a:rPr lang="en-US" sz="1100" b="1" dirty="0"/>
              <a:t>Communication Gateway: </a:t>
            </a:r>
            <a:r>
              <a:rPr lang="en-US" sz="1100" dirty="0"/>
              <a:t>Supports in passing the relevant job opportunities back to the job seekers via the registration channel(s)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0B9DCD91-90AF-464C-B991-8E79995F9A1C}"/>
              </a:ext>
            </a:extLst>
          </p:cNvPr>
          <p:cNvSpPr txBox="1"/>
          <p:nvPr/>
        </p:nvSpPr>
        <p:spPr>
          <a:xfrm>
            <a:off x="2707152" y="762065"/>
            <a:ext cx="170482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Registration Channels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56A0520-FDB6-4D78-8847-2FC77D01E1DC}"/>
              </a:ext>
            </a:extLst>
          </p:cNvPr>
          <p:cNvGrpSpPr/>
          <p:nvPr/>
        </p:nvGrpSpPr>
        <p:grpSpPr>
          <a:xfrm>
            <a:off x="1374830" y="485425"/>
            <a:ext cx="7572021" cy="324928"/>
            <a:chOff x="1672011" y="1194084"/>
            <a:chExt cx="6940100" cy="400079"/>
          </a:xfrm>
        </p:grpSpPr>
        <p:sp>
          <p:nvSpPr>
            <p:cNvPr id="29" name="Google Shape;100;p16">
              <a:extLst>
                <a:ext uri="{FF2B5EF4-FFF2-40B4-BE49-F238E27FC236}">
                  <a16:creationId xmlns:a16="http://schemas.microsoft.com/office/drawing/2014/main" id="{1B9AEA1B-E09C-4263-9539-ECACC543F271}"/>
                </a:ext>
              </a:extLst>
            </p:cNvPr>
            <p:cNvSpPr/>
            <p:nvPr/>
          </p:nvSpPr>
          <p:spPr>
            <a:xfrm>
              <a:off x="1672011" y="1259767"/>
              <a:ext cx="6940100" cy="324316"/>
            </a:xfrm>
            <a:prstGeom prst="rect">
              <a:avLst/>
            </a:prstGeom>
            <a:solidFill>
              <a:srgbClr val="125F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1;p16">
              <a:extLst>
                <a:ext uri="{FF2B5EF4-FFF2-40B4-BE49-F238E27FC236}">
                  <a16:creationId xmlns:a16="http://schemas.microsoft.com/office/drawing/2014/main" id="{F89F3569-9DEB-4807-838C-7028F229E1AC}"/>
                </a:ext>
              </a:extLst>
            </p:cNvPr>
            <p:cNvSpPr txBox="1"/>
            <p:nvPr/>
          </p:nvSpPr>
          <p:spPr>
            <a:xfrm>
              <a:off x="1733440" y="1194084"/>
              <a:ext cx="5049581" cy="4000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dirty="0">
                  <a:solidFill>
                    <a:schemeClr val="lt1"/>
                  </a:solidFill>
                  <a:latin typeface="Noto Sans Medium"/>
                  <a:ea typeface="Noto Sans Medium"/>
                  <a:cs typeface="Noto Sans Medium"/>
                  <a:sym typeface="Noto Sans Medium"/>
                </a:rPr>
                <a:t>Architecture Diagram</a:t>
              </a:r>
              <a:endParaRPr dirty="0">
                <a:solidFill>
                  <a:schemeClr val="lt1"/>
                </a:solidFill>
                <a:latin typeface="Noto Sans Medium"/>
                <a:ea typeface="Noto Sans Medium"/>
                <a:cs typeface="Noto Sans Medium"/>
                <a:sym typeface="Noto Sans Medium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346306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4535</TotalTime>
  <Words>922</Words>
  <Application>Microsoft Office PowerPoint</Application>
  <PresentationFormat>On-screen Show (16:9)</PresentationFormat>
  <Paragraphs>127</Paragraphs>
  <Slides>15</Slides>
  <Notes>9</Notes>
  <HiddenSlides>0</HiddenSlides>
  <MMClips>3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Noto Sans Medium</vt:lpstr>
      <vt:lpstr>Noto Sans</vt:lpstr>
      <vt:lpstr>Nunito</vt:lpstr>
      <vt:lpstr>Nunito SemiBold</vt:lpstr>
      <vt:lpstr>Simple Light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Abul, Md Mehran</cp:lastModifiedBy>
  <cp:revision>83</cp:revision>
  <dcterms:modified xsi:type="dcterms:W3CDTF">2023-02-26T23:36:05Z</dcterms:modified>
</cp:coreProperties>
</file>